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332" r:id="rId2"/>
    <p:sldId id="273" r:id="rId3"/>
    <p:sldId id="333" r:id="rId4"/>
    <p:sldId id="299" r:id="rId5"/>
    <p:sldId id="285" r:id="rId6"/>
    <p:sldId id="334" r:id="rId7"/>
    <p:sldId id="283" r:id="rId8"/>
    <p:sldId id="335" r:id="rId9"/>
    <p:sldId id="284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C4D09A6-DD20-40ED-96A0-4E44065358EE}">
          <p14:sldIdLst>
            <p14:sldId id="332"/>
            <p14:sldId id="273"/>
            <p14:sldId id="333"/>
            <p14:sldId id="299"/>
            <p14:sldId id="285"/>
            <p14:sldId id="334"/>
            <p14:sldId id="283"/>
          </p14:sldIdLst>
        </p14:section>
        <p14:section name="Untitled Section" id="{7AC849B5-A536-46BB-8959-8B8621E71669}">
          <p14:sldIdLst>
            <p14:sldId id="335"/>
            <p14:sldId id="2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473" autoAdjust="0"/>
    <p:restoredTop sz="38182" autoAdjust="0"/>
  </p:normalViewPr>
  <p:slideViewPr>
    <p:cSldViewPr snapToGrid="0" snapToObjects="1">
      <p:cViewPr varScale="1">
        <p:scale>
          <a:sx n="43" d="100"/>
          <a:sy n="43" d="100"/>
        </p:scale>
        <p:origin x="1776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A910CD9-4997-4C12-AC92-2D6F61789622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C149873-6555-4D4E-AA8B-AD2542372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48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&lt;SAM&gt;</a:t>
            </a:r>
          </a:p>
          <a:p>
            <a:endParaRPr lang="en-US" dirty="0"/>
          </a:p>
          <a:p>
            <a:r>
              <a:rPr lang="en-US" dirty="0"/>
              <a:t>Backstory:</a:t>
            </a:r>
            <a:r>
              <a:rPr lang="en-US" baseline="0" dirty="0"/>
              <a:t> </a:t>
            </a:r>
          </a:p>
          <a:p>
            <a:pPr marL="174708" indent="-174708">
              <a:buFontTx/>
              <a:buChar char="-"/>
            </a:pPr>
            <a:r>
              <a:rPr lang="en-US" baseline="0" dirty="0"/>
              <a:t>Disasters were generally flooding incidents with forecasted time</a:t>
            </a:r>
          </a:p>
          <a:p>
            <a:r>
              <a:rPr lang="en-US" baseline="0" dirty="0"/>
              <a:t>Then the 2017 Fires happened</a:t>
            </a:r>
          </a:p>
          <a:p>
            <a:pPr marL="174708" indent="-174708">
              <a:buFontTx/>
              <a:buChar char="-"/>
            </a:pPr>
            <a:r>
              <a:rPr lang="en-US" dirty="0"/>
              <a:t>Nothing</a:t>
            </a:r>
            <a:r>
              <a:rPr lang="en-US" baseline="0" dirty="0"/>
              <a:t> of that magnitude before</a:t>
            </a:r>
          </a:p>
          <a:p>
            <a:pPr marL="174708" indent="-174708">
              <a:buFontTx/>
              <a:buChar char="-"/>
            </a:pPr>
            <a:r>
              <a:rPr lang="en-US" baseline="0" dirty="0"/>
              <a:t>Confusion and chaos – alerts sent after neighborhoods already were burning</a:t>
            </a:r>
          </a:p>
          <a:p>
            <a:pPr marL="174708" indent="-174708">
              <a:buFontTx/>
              <a:buChar char="-"/>
            </a:pPr>
            <a:r>
              <a:rPr lang="en-US" baseline="0" dirty="0"/>
              <a:t>Multiple Alert originators not necessarily coordinated</a:t>
            </a:r>
          </a:p>
          <a:p>
            <a:pPr marL="174708" indent="-174708">
              <a:buFontTx/>
              <a:buChar char="-"/>
            </a:pPr>
            <a:r>
              <a:rPr lang="en-US" baseline="0" dirty="0"/>
              <a:t>No WEAs issued </a:t>
            </a:r>
          </a:p>
          <a:p>
            <a:pPr marL="174708" indent="-174708">
              <a:buFontTx/>
              <a:buChar char="-"/>
            </a:pPr>
            <a:r>
              <a:rPr lang="en-US" baseline="0" dirty="0"/>
              <a:t>Loss of confidence in alert and warning, scapegoating</a:t>
            </a:r>
          </a:p>
          <a:p>
            <a:pPr marL="174708" indent="-174708">
              <a:buFontTx/>
              <a:buChar char="-"/>
            </a:pPr>
            <a:endParaRPr lang="en-US" baseline="0" dirty="0"/>
          </a:p>
          <a:p>
            <a:pPr marL="174708" indent="-174708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49873-6555-4D4E-AA8B-AD2542372E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49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49873-6555-4D4E-AA8B-AD2542372E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23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49873-6555-4D4E-AA8B-AD2542372E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33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49873-6555-4D4E-AA8B-AD2542372E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54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JORGE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49873-6555-4D4E-AA8B-AD2542372EA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12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49873-6555-4D4E-AA8B-AD2542372EA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11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67A69-CCA7-BA4D-BC85-80340E041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E1E54E-02DC-AD48-8A79-2C65F1AAC6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E25F2B-7020-F448-9C80-F4AA9E020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DA08-CB8C-2149-8BC8-5042DFDB3366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2A353-01BF-FC42-BBFA-C003DB5DC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A1358-AD3C-7843-A94E-411A3AFBA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6A4EC-93CF-7846-9E2E-CCD6E27AD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26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5C45B-1FAB-8A49-970F-3C6DFCB8B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7C49FE-B5F1-194D-A654-ED5BEB7652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F5757-5784-454C-ABC7-048219CA6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DA08-CB8C-2149-8BC8-5042DFDB3366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D2067-CBA9-E843-9CA9-E87428A2F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4293A-BA52-C946-881B-9204C2BAE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6A4EC-93CF-7846-9E2E-CCD6E27AD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762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4E3361-8425-904F-A825-0B9FEB8AD0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667E7D-9CA2-DE44-92C3-A426356781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AF0BD-EEA5-9040-8604-8683B078F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DA08-CB8C-2149-8BC8-5042DFDB3366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4A7A2-E4C4-624F-84F4-0B7EEE9BD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7F55B-6E10-284E-8620-BA6E088EC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6A4EC-93CF-7846-9E2E-CCD6E27AD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53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ADE74-E86A-AC4D-8B16-C80EBAA4F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46372-21D8-D44F-A084-88B6C6AF0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76A0F-ECE8-0544-AE9D-AA757DD09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DA08-CB8C-2149-8BC8-5042DFDB3366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1B53B-38C4-A248-B77C-B25132550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73BE9-3272-2642-A6CA-675348938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6A4EC-93CF-7846-9E2E-CCD6E27AD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91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2CEF5-B057-2341-A908-012CCBC7D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42468B-E6CC-F84D-A409-A72E63A9A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1ACD-3AE9-094D-BE79-D3A01E63C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DA08-CB8C-2149-8BC8-5042DFDB3366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7F94F-2644-354E-99B9-18A9A8122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145EB-15A2-A44C-B12D-B1BD6D23A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6A4EC-93CF-7846-9E2E-CCD6E27AD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0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27683-A8F8-3D41-BADD-925C7F503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D364C-AA74-2B47-9E4E-25539DEE85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8ED588-8F06-8D4D-98B7-467208746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E71C39-11CB-E044-AF49-F91EB2A90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DA08-CB8C-2149-8BC8-5042DFDB3366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D959C2-20F5-2840-8DAE-F9839CDAF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B78913-2938-D249-94BC-15304DA1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6A4EC-93CF-7846-9E2E-CCD6E27AD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05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9C5D6-BF83-D04A-9ACB-37B65D183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0E84A-0D66-2643-816C-9B2E5C3E4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74259E-72F2-B24D-8D93-751D3033A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259924-5914-0640-BF52-77CBE788B9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88D250-4B1F-934E-BD11-B02CA942EC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2D0DB2-73D9-5543-BEED-A71D690F2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DA08-CB8C-2149-8BC8-5042DFDB3366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096FEE-E320-D04C-9958-5D3E5823E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CADAAE-D5BF-AC49-95AB-B89EAF174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6A4EC-93CF-7846-9E2E-CCD6E27AD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80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EE85F-7BF8-3640-B98E-AC2E2DED6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E80772-1A6E-8B42-8BCC-97F9364F4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DA08-CB8C-2149-8BC8-5042DFDB3366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71A6AA-E298-A44F-834F-5B54AA2CC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D05620-9452-1341-9992-683FC0E5C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6A4EC-93CF-7846-9E2E-CCD6E27AD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49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C35D71-C5C5-D343-8AC8-0C451B62F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DA08-CB8C-2149-8BC8-5042DFDB3366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43B9F9-20B5-D34C-BF30-E6237696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50A445-BFB4-8249-8DC4-6EAC96CB5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6A4EC-93CF-7846-9E2E-CCD6E27AD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623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8B857-7BF6-9C45-8D1E-D4AA1EEE2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5284C-34CA-F34A-A64C-B2EAA7B37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875186-3B1B-F54D-92AF-BC29E2036A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D6C873-4A46-D24A-8827-CCBEC743F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DA08-CB8C-2149-8BC8-5042DFDB3366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690B5C-0897-D14D-80C0-E46B097DC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3AD71-403F-C34D-B053-ACCFDE096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6A4EC-93CF-7846-9E2E-CCD6E27AD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95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6DF0B-55C1-EE4C-A539-609B2D9E3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266038-E7CF-7C41-AE92-EE3F671E19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B81E7-9102-F844-963A-294941AFA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2DC15-32AB-C744-B567-10D9378F5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DA08-CB8C-2149-8BC8-5042DFDB3366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6E6C68-65B2-BF4D-BEB8-52EF6671D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A2E855-9A42-9544-90E5-CA7292D29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6A4EC-93CF-7846-9E2E-CCD6E27AD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42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80FEFA-131F-CC41-B490-7DBA07B45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BFD9B4-75CC-7A4A-B4DE-7337C8F62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6C622-C5CE-F24A-8C11-9D2580E4A1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EDA08-CB8C-2149-8BC8-5042DFDB3366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8C436-5EB5-A840-BA68-80F2BBC537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77234-1A8B-8A42-BFEA-869F3547F5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6A4EC-93CF-7846-9E2E-CCD6E27AD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9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mp"/><Relationship Id="rId4" Type="http://schemas.openxmlformats.org/officeDocument/2006/relationships/image" Target="../media/image3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tmp"/><Relationship Id="rId4" Type="http://schemas.openxmlformats.org/officeDocument/2006/relationships/image" Target="../media/image14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9F613-321A-6240-7BB3-834BB67F88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93602"/>
            <a:ext cx="9144000" cy="2387600"/>
          </a:xfrm>
        </p:spPr>
        <p:txBody>
          <a:bodyPr/>
          <a:lstStyle/>
          <a:p>
            <a:r>
              <a:rPr lang="en-US" dirty="0"/>
              <a:t>SB 794 and Sonoma County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6F57D4-4AC4-CBAC-2B37-820E8A7994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73277"/>
            <a:ext cx="9144000" cy="1655762"/>
          </a:xfrm>
        </p:spPr>
        <p:txBody>
          <a:bodyPr/>
          <a:lstStyle/>
          <a:p>
            <a:r>
              <a:rPr lang="en-US" dirty="0"/>
              <a:t>Samuel Wallis</a:t>
            </a:r>
          </a:p>
          <a:p>
            <a:r>
              <a:rPr lang="en-US" dirty="0"/>
              <a:t>Community Alert &amp; Warning Manager</a:t>
            </a:r>
          </a:p>
        </p:txBody>
      </p:sp>
      <p:pic>
        <p:nvPicPr>
          <p:cNvPr id="7" name="Picture 6" descr="A picture containing text, sign, soup&#10;&#10;Description automatically generated">
            <a:extLst>
              <a:ext uri="{FF2B5EF4-FFF2-40B4-BE49-F238E27FC236}">
                <a16:creationId xmlns:a16="http://schemas.microsoft.com/office/drawing/2014/main" id="{5EB234B1-0795-033A-7F59-D802A29D5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088" y="678366"/>
            <a:ext cx="2425824" cy="242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157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8FA9F-BDDC-4046-9545-7C0D7A812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1588"/>
            <a:ext cx="10515600" cy="1325563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973F5-C215-C14D-84EC-0E8A22679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36814"/>
            <a:ext cx="10515600" cy="2955591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SoCo Backstory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2017 Fires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393264" y="453624"/>
            <a:ext cx="6510101" cy="5060044"/>
            <a:chOff x="5164664" y="1628581"/>
            <a:chExt cx="6510101" cy="5060044"/>
          </a:xfrm>
        </p:grpSpPr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4664" y="1628581"/>
              <a:ext cx="6381623" cy="180041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BABA597-5A66-49CB-90F8-9BA44CFC2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83865" y="3036814"/>
              <a:ext cx="5290900" cy="176825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468CB64-B9FD-411C-9302-E98A5240D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15739" y="4805070"/>
              <a:ext cx="5354900" cy="18835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056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E926D-EECB-B7CB-71AB-150A4B65C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oCo Alert">
            <a:extLst>
              <a:ext uri="{FF2B5EF4-FFF2-40B4-BE49-F238E27FC236}">
                <a16:creationId xmlns:a16="http://schemas.microsoft.com/office/drawing/2014/main" id="{A05A4C17-4B01-33A4-5F4E-94C4770D9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3" y="2016488"/>
            <a:ext cx="9451454" cy="396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050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1">
            <a:extLst>
              <a:ext uri="{FF2B5EF4-FFF2-40B4-BE49-F238E27FC236}">
                <a16:creationId xmlns:a16="http://schemas.microsoft.com/office/drawing/2014/main" id="{9B441966-51DE-4DE3-806C-078E14312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55963"/>
            <a:ext cx="10515600" cy="4351338"/>
          </a:xfrm>
        </p:spPr>
        <p:txBody>
          <a:bodyPr/>
          <a:lstStyle/>
          <a:p>
            <a:r>
              <a:rPr lang="en-US" sz="3100" dirty="0" err="1"/>
              <a:t>iPAWS</a:t>
            </a:r>
            <a:endParaRPr lang="en-US" sz="3100" dirty="0"/>
          </a:p>
          <a:p>
            <a:pPr lvl="1"/>
            <a:r>
              <a:rPr lang="en-US" dirty="0"/>
              <a:t>Wireless Emergency Alerts</a:t>
            </a:r>
          </a:p>
          <a:p>
            <a:pPr lvl="1"/>
            <a:r>
              <a:rPr lang="en-US" dirty="0"/>
              <a:t>Emergency Alert System</a:t>
            </a:r>
          </a:p>
          <a:p>
            <a:pPr lvl="1"/>
            <a:r>
              <a:rPr lang="en-US" dirty="0"/>
              <a:t>NOAA Weather Radios/NWEM</a:t>
            </a:r>
          </a:p>
        </p:txBody>
      </p:sp>
      <p:pic>
        <p:nvPicPr>
          <p:cNvPr id="1026" name="Picture 2" descr="Public Alert and Warning Infrastructures | Puyallup, WA">
            <a:extLst>
              <a:ext uri="{FF2B5EF4-FFF2-40B4-BE49-F238E27FC236}">
                <a16:creationId xmlns:a16="http://schemas.microsoft.com/office/drawing/2014/main" id="{A9E26523-2D58-4D8A-A173-709D44500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594" y="-103875"/>
            <a:ext cx="50006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lifornia OES Wireless Emergency Alerts">
            <a:extLst>
              <a:ext uri="{FF2B5EF4-FFF2-40B4-BE49-F238E27FC236}">
                <a16:creationId xmlns:a16="http://schemas.microsoft.com/office/drawing/2014/main" id="{2E576D72-826D-466D-8739-DDE0144CE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394" y="3751899"/>
            <a:ext cx="381000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mergency Alert System - Wikipedia">
            <a:extLst>
              <a:ext uri="{FF2B5EF4-FFF2-40B4-BE49-F238E27FC236}">
                <a16:creationId xmlns:a16="http://schemas.microsoft.com/office/drawing/2014/main" id="{26F980E5-F4FE-4ACC-9CAA-70446D8D1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443" y="3824661"/>
            <a:ext cx="4390406" cy="234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OAA Weather Radio - Wikipedia">
            <a:extLst>
              <a:ext uri="{FF2B5EF4-FFF2-40B4-BE49-F238E27FC236}">
                <a16:creationId xmlns:a16="http://schemas.microsoft.com/office/drawing/2014/main" id="{E4D49F3E-87F2-4A5E-8949-AF6BCF8B7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407" y="169538"/>
            <a:ext cx="3643278" cy="365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15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0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8FA9F-BDDC-4046-9545-7C0D7A812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763" y="439754"/>
            <a:ext cx="10515600" cy="1325563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Comparing Data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B6973F5-C215-C14D-84EC-0E8A22679C78}"/>
              </a:ext>
            </a:extLst>
          </p:cNvPr>
          <p:cNvSpPr txBox="1">
            <a:spLocks/>
          </p:cNvSpPr>
          <p:nvPr/>
        </p:nvSpPr>
        <p:spPr>
          <a:xfrm>
            <a:off x="6095999" y="2103495"/>
            <a:ext cx="5153026" cy="2955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5184924" y="1427139"/>
            <a:ext cx="7007076" cy="5452414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B6973F5-C215-C14D-84EC-0E8A22679C78}"/>
              </a:ext>
            </a:extLst>
          </p:cNvPr>
          <p:cNvSpPr txBox="1">
            <a:spLocks/>
          </p:cNvSpPr>
          <p:nvPr/>
        </p:nvSpPr>
        <p:spPr>
          <a:xfrm>
            <a:off x="838200" y="2103495"/>
            <a:ext cx="4985363" cy="2955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Phone numbers targeted: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2017: 7,967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Today: 25,256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63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8FA9F-BDDC-4046-9545-7C0D7A812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8269"/>
            <a:ext cx="10515600" cy="1325563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Comparing Data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B6973F5-C215-C14D-84EC-0E8A22679C78}"/>
              </a:ext>
            </a:extLst>
          </p:cNvPr>
          <p:cNvSpPr txBox="1">
            <a:spLocks/>
          </p:cNvSpPr>
          <p:nvPr/>
        </p:nvSpPr>
        <p:spPr>
          <a:xfrm>
            <a:off x="6095999" y="2103495"/>
            <a:ext cx="5153026" cy="2955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134" y="435093"/>
            <a:ext cx="3972327" cy="6186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798" y="578049"/>
            <a:ext cx="3829390" cy="5844858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B6973F5-C215-C14D-84EC-0E8A22679C78}"/>
              </a:ext>
            </a:extLst>
          </p:cNvPr>
          <p:cNvSpPr txBox="1">
            <a:spLocks/>
          </p:cNvSpPr>
          <p:nvPr/>
        </p:nvSpPr>
        <p:spPr>
          <a:xfrm>
            <a:off x="838200" y="2103495"/>
            <a:ext cx="4985363" cy="2955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City area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E911 Dataset – 14 contacts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E911/Comcast/local utility &amp; PG&amp;E - 131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31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B6973F5-C215-C14D-84EC-0E8A22679C78}"/>
              </a:ext>
            </a:extLst>
          </p:cNvPr>
          <p:cNvSpPr txBox="1">
            <a:spLocks noChangeAspect="1"/>
          </p:cNvSpPr>
          <p:nvPr/>
        </p:nvSpPr>
        <p:spPr>
          <a:xfrm>
            <a:off x="5586333" y="1956278"/>
            <a:ext cx="5589218" cy="3205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B6973F5-C215-C14D-84EC-0E8A22679C78}"/>
              </a:ext>
            </a:extLst>
          </p:cNvPr>
          <p:cNvSpPr txBox="1">
            <a:spLocks/>
          </p:cNvSpPr>
          <p:nvPr/>
        </p:nvSpPr>
        <p:spPr>
          <a:xfrm>
            <a:off x="548504" y="2363606"/>
            <a:ext cx="4690557" cy="2955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Unincorporated coastal area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E911 Dataset – 28 contacts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Comcast (VoIP) &amp; PG&amp;E – 176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224" y="340127"/>
            <a:ext cx="6379007" cy="57764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224" y="436319"/>
            <a:ext cx="6267442" cy="572339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385" y="761052"/>
            <a:ext cx="5205268" cy="463782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E718FA9F-BDDC-4046-9545-7C0D7A81207E}"/>
              </a:ext>
            </a:extLst>
          </p:cNvPr>
          <p:cNvSpPr txBox="1">
            <a:spLocks/>
          </p:cNvSpPr>
          <p:nvPr/>
        </p:nvSpPr>
        <p:spPr>
          <a:xfrm>
            <a:off x="548505" y="160986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Comparing Data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03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9F613-321A-6240-7BB3-834BB67F88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93602"/>
            <a:ext cx="9144000" cy="2387600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6F57D4-4AC4-CBAC-2B37-820E8A7994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73277"/>
            <a:ext cx="9144000" cy="1655762"/>
          </a:xfrm>
        </p:spPr>
        <p:txBody>
          <a:bodyPr/>
          <a:lstStyle/>
          <a:p>
            <a:r>
              <a:rPr lang="en-US" dirty="0"/>
              <a:t>Samuel Wallis</a:t>
            </a:r>
          </a:p>
          <a:p>
            <a:r>
              <a:rPr lang="en-US" dirty="0"/>
              <a:t>Community Alert &amp; Warning Manager</a:t>
            </a:r>
          </a:p>
        </p:txBody>
      </p:sp>
      <p:pic>
        <p:nvPicPr>
          <p:cNvPr id="7" name="Picture 6" descr="A picture containing text, sign, soup&#10;&#10;Description automatically generated">
            <a:extLst>
              <a:ext uri="{FF2B5EF4-FFF2-40B4-BE49-F238E27FC236}">
                <a16:creationId xmlns:a16="http://schemas.microsoft.com/office/drawing/2014/main" id="{5EB234B1-0795-033A-7F59-D802A29D5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088" y="678366"/>
            <a:ext cx="2425824" cy="242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27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8FA9F-BDDC-4046-9545-7C0D7A812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81" y="622388"/>
            <a:ext cx="10515600" cy="1325563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Challenge of Opt-In Registration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B6973F5-C215-C14D-84EC-0E8A22679C78}"/>
              </a:ext>
            </a:extLst>
          </p:cNvPr>
          <p:cNvSpPr txBox="1">
            <a:spLocks noChangeAspect="1"/>
          </p:cNvSpPr>
          <p:nvPr/>
        </p:nvSpPr>
        <p:spPr>
          <a:xfrm>
            <a:off x="5594073" y="2420465"/>
            <a:ext cx="5527744" cy="3170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B6973F5-C215-C14D-84EC-0E8A22679C78}"/>
              </a:ext>
            </a:extLst>
          </p:cNvPr>
          <p:cNvSpPr txBox="1">
            <a:spLocks/>
          </p:cNvSpPr>
          <p:nvPr/>
        </p:nvSpPr>
        <p:spPr>
          <a:xfrm>
            <a:off x="292981" y="1817614"/>
            <a:ext cx="4985363" cy="2955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small # of reach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large % rate of failure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old is your data?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876" y="2110989"/>
            <a:ext cx="8031916" cy="4281191"/>
          </a:xfrm>
        </p:spPr>
      </p:pic>
      <p:sp>
        <p:nvSpPr>
          <p:cNvPr id="12" name="Oval 11"/>
          <p:cNvSpPr>
            <a:spLocks noChangeAspect="1"/>
          </p:cNvSpPr>
          <p:nvPr/>
        </p:nvSpPr>
        <p:spPr>
          <a:xfrm>
            <a:off x="4842649" y="4521312"/>
            <a:ext cx="1456529" cy="68979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7498604" y="4484476"/>
            <a:ext cx="1456529" cy="68979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956817" y="2067400"/>
            <a:ext cx="2801061" cy="4474706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648303" y="2014231"/>
            <a:ext cx="2801061" cy="4474706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8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4" grpId="0" animBg="1"/>
      <p:bldP spid="4" grpId="1" animBg="1"/>
      <p:bldP spid="17" grpId="0" animBg="1"/>
      <p:bldP spid="1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9E5194E-597E-4200-9C26-BFDA5BC678EE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6513</TotalTime>
  <Words>170</Words>
  <Application>Microsoft Office PowerPoint</Application>
  <PresentationFormat>Widescreen</PresentationFormat>
  <Paragraphs>54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SB 794 and Sonoma County</vt:lpstr>
      <vt:lpstr>Background</vt:lpstr>
      <vt:lpstr>PowerPoint Presentation</vt:lpstr>
      <vt:lpstr>PowerPoint Presentation</vt:lpstr>
      <vt:lpstr>Comparing Data</vt:lpstr>
      <vt:lpstr>Comparing Data</vt:lpstr>
      <vt:lpstr>PowerPoint Presentation</vt:lpstr>
      <vt:lpstr>Questions</vt:lpstr>
      <vt:lpstr>The Challenge of Opt-In Registration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Deborah Kekone</dc:creator>
  <cp:lastModifiedBy>Sam Wallis</cp:lastModifiedBy>
  <cp:revision>162</cp:revision>
  <cp:lastPrinted>2022-04-28T16:42:10Z</cp:lastPrinted>
  <dcterms:created xsi:type="dcterms:W3CDTF">2022-02-16T22:30:53Z</dcterms:created>
  <dcterms:modified xsi:type="dcterms:W3CDTF">2023-03-27T18:47:54Z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